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7" r:id="rId4"/>
    <p:sldId id="260" r:id="rId5"/>
    <p:sldId id="263" r:id="rId6"/>
    <p:sldId id="264" r:id="rId7"/>
    <p:sldId id="270" r:id="rId8"/>
    <p:sldId id="265" r:id="rId9"/>
    <p:sldId id="258" r:id="rId10"/>
    <p:sldId id="268" r:id="rId11"/>
    <p:sldId id="259" r:id="rId12"/>
    <p:sldId id="269" r:id="rId13"/>
    <p:sldId id="261" r:id="rId14"/>
    <p:sldId id="266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0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DCF5C-076F-483D-B182-F3ABF847F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491711"/>
            <a:ext cx="6576749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494964-AB22-4BE3-89DE-C8FFE9CE6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656" y="4008048"/>
            <a:ext cx="657675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0B27CC-23C4-419D-AED2-42688DD5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19/09/2021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B76923-3705-4048-90E6-24A371AD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00C1C9-6EDD-42C4-972B-606519E9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6F7135-1DDB-40C2-B27B-BCCF55B88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" y="1904997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67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222D6-4EA4-46BA-9EAF-AC3EA6AD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9CC036-A2D9-4EBA-A101-8BA15A7FE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9E13CE-7CAF-4F9A-AB6C-71639D90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19/09/2021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3B0FBF-24DE-460B-99C5-5D05D7CD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2177FB-EB9B-4CB0-AE4D-A48B24B0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852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5B84A4-6792-407D-96A0-20B4E14E1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F19DA3C-3146-4FB9-BC86-74E5AC16C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D06DBE-8539-48DE-915C-14DBAD45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19/09/2021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4CA4E9-E29C-4B10-AD71-F2D66E59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AEC3B-88A0-4F5F-B82D-10E40F8A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530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7C605-217B-4050-B781-04B23988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625B63-2C99-4F56-A449-BFB59154F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F5B5DB-A38D-4B62-86C1-6FF2455F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19/09/2021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788EE8-8381-4B7A-BB55-8F5E77F3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78F50B-DB96-4559-A310-87034680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153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676B50-D483-4622-8ED1-7C7C279E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529529-817F-4F6C-B1BA-D790A830D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C93371-24F6-45BE-BA6A-CB057652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19/09/2021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E83A99-E49D-4CB3-BBF6-463AFD80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B8772B-AA9B-4144-B608-CC2D8BCB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9118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9C185-6BDC-4823-A81F-9490426F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829EC1-BF24-4D23-90D6-FE535C7CE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7CF41D-D501-4E37-A43E-0E562356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D1D5D1-B644-4FD7-92BB-7404095CA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19/09/2021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EA3B12-56DF-4C1F-908B-E4584778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742FBE-D994-4B3C-B1D8-A5703F11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8309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05E42-4BA9-4B51-A665-DD3203B5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05601-9A76-4DF9-91DE-3015AAB14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7BFBB7-0343-4F39-AEB9-8C43A7313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64A3A2-C509-4177-B6B4-A95A53FD9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5303FB1-6A76-4AFE-9566-2880287221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30A0E1-C4E6-4391-9005-B39C64C8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19/09/2021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3406266-58C4-45BF-8141-0CC001A5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FF74807-1812-433A-8B11-3BA63150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924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81ADEE-B101-4DCE-AD93-3F02917D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E8B76D-978A-4DF4-899B-A27561E0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19/09/2021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09621DC-AD2D-4519-9EF5-74479044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8F471B-763F-44D3-BB5C-1193AD92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768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7235B8A-3CBE-4607-95D2-C2A0318C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19/09/2021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0BA199-FD7E-4C56-867D-D606052F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4E5BAB-7531-440E-AD26-F2CF91CB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074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5753EF-03CE-4DC5-B930-3BCC0CD8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C21805-B2D5-4AC7-BF16-38AA12E1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3F8F2E-D9AC-4CAE-84C4-0297F6C08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F69EA-30AA-4423-96A0-0E3B852E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19/09/2021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059464-0BF0-42FE-88A6-32BCE41E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6F2F1D-B5F9-45C4-A601-B0A5C959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5190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D6DB1-2B29-42E2-BB44-5BB2BA10B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F9AB520-B425-4069-B352-C76EA2336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6B5A3D9-8B91-441D-AD35-CF545937D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AF9B85-B5BC-4B63-BF18-8DF9997D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19/09/2021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F28598-5EB4-4AFC-9F7F-9501B02F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7D0813-32E1-4B83-B7E7-EA200CEA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7633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9CC6FB-925D-432D-AF48-CF8DB42C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  <a:prstGeom prst="rect">
            <a:avLst/>
          </a:prstGeom>
          <a:effectLst>
            <a:outerShdw blurRad="50800" dist="12700" dir="27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542BAD-79A4-4A69-9F77-303423950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ABA7C8-74CE-41C1-86C5-E0B5A4DDC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EC4D7-9842-4CBD-A975-F9343FF481F8}" type="datetimeFigureOut">
              <a:rPr lang="fr-FR" smtClean="0"/>
              <a:t>19/09/2021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6080B8-17DA-49A9-BDD9-531EE5BCA1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F93BE0-941E-45A5-BFD1-B29B6ED69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76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15D0D6-2DAF-4E19-BBEA-639E1B36A8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Algorithme génétique et POO/OOP</a:t>
            </a:r>
          </a:p>
        </p:txBody>
      </p:sp>
    </p:spTree>
    <p:extLst>
      <p:ext uri="{BB962C8B-B14F-4D97-AF65-F5344CB8AC3E}">
        <p14:creationId xmlns:p14="http://schemas.microsoft.com/office/powerpoint/2010/main" val="1922138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E3D0F0-2EFB-4A34-B18B-DB34900C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8B3CF93-743A-476C-9CB3-C3513DB71954}"/>
              </a:ext>
            </a:extLst>
          </p:cNvPr>
          <p:cNvGrpSpPr/>
          <p:nvPr/>
        </p:nvGrpSpPr>
        <p:grpSpPr>
          <a:xfrm>
            <a:off x="3313317" y="1637167"/>
            <a:ext cx="4528356" cy="4763633"/>
            <a:chOff x="5419208" y="1313895"/>
            <a:chExt cx="4168676" cy="4422747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324BF5D-C335-4CED-B5D4-DF07C662D29A}"/>
                </a:ext>
              </a:extLst>
            </p:cNvPr>
            <p:cNvSpPr/>
            <p:nvPr/>
          </p:nvSpPr>
          <p:spPr>
            <a:xfrm>
              <a:off x="5868140" y="1313895"/>
              <a:ext cx="3719744" cy="8433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Population initiale</a:t>
              </a:r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03173824-9C90-4A9D-B56E-607B90E01B8E}"/>
                </a:ext>
              </a:extLst>
            </p:cNvPr>
            <p:cNvSpPr/>
            <p:nvPr/>
          </p:nvSpPr>
          <p:spPr>
            <a:xfrm>
              <a:off x="6097480" y="2508895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 de la population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FF75E610-82B5-46FA-9825-4458E93679D0}"/>
                </a:ext>
              </a:extLst>
            </p:cNvPr>
            <p:cNvSpPr/>
            <p:nvPr/>
          </p:nvSpPr>
          <p:spPr>
            <a:xfrm>
              <a:off x="6097480" y="3407544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Crossover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35DB88A3-EC08-4E24-AF31-2014BAF73959}"/>
                </a:ext>
              </a:extLst>
            </p:cNvPr>
            <p:cNvSpPr/>
            <p:nvPr/>
          </p:nvSpPr>
          <p:spPr>
            <a:xfrm>
              <a:off x="6097480" y="4248058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Mutation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8B81101-C752-4881-899E-6D7D22AC7D1D}"/>
                </a:ext>
              </a:extLst>
            </p:cNvPr>
            <p:cNvSpPr/>
            <p:nvPr/>
          </p:nvSpPr>
          <p:spPr>
            <a:xfrm>
              <a:off x="6097480" y="5088572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Sélection</a:t>
              </a:r>
            </a:p>
          </p:txBody>
        </p:sp>
        <p:sp>
          <p:nvSpPr>
            <p:cNvPr id="6" name="Flèche : droite 5">
              <a:extLst>
                <a:ext uri="{FF2B5EF4-FFF2-40B4-BE49-F238E27FC236}">
                  <a16:creationId xmlns:a16="http://schemas.microsoft.com/office/drawing/2014/main" id="{DB72A4F8-A64D-4640-A0BF-56C102C9840E}"/>
                </a:ext>
              </a:extLst>
            </p:cNvPr>
            <p:cNvSpPr/>
            <p:nvPr/>
          </p:nvSpPr>
          <p:spPr>
            <a:xfrm rot="5400000">
              <a:off x="7544539" y="2157273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Flèche : droite 10">
              <a:extLst>
                <a:ext uri="{FF2B5EF4-FFF2-40B4-BE49-F238E27FC236}">
                  <a16:creationId xmlns:a16="http://schemas.microsoft.com/office/drawing/2014/main" id="{853C0289-5714-4B2B-B800-F5912E730FE8}"/>
                </a:ext>
              </a:extLst>
            </p:cNvPr>
            <p:cNvSpPr/>
            <p:nvPr/>
          </p:nvSpPr>
          <p:spPr>
            <a:xfrm rot="5400000">
              <a:off x="7544539" y="3159396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Flèche : droite 11">
              <a:extLst>
                <a:ext uri="{FF2B5EF4-FFF2-40B4-BE49-F238E27FC236}">
                  <a16:creationId xmlns:a16="http://schemas.microsoft.com/office/drawing/2014/main" id="{B18DD7EA-EF8A-4D40-AE1E-51597352242A}"/>
                </a:ext>
              </a:extLst>
            </p:cNvPr>
            <p:cNvSpPr/>
            <p:nvPr/>
          </p:nvSpPr>
          <p:spPr>
            <a:xfrm rot="5400000">
              <a:off x="7544539" y="4072247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Flèche : droite 12">
              <a:extLst>
                <a:ext uri="{FF2B5EF4-FFF2-40B4-BE49-F238E27FC236}">
                  <a16:creationId xmlns:a16="http://schemas.microsoft.com/office/drawing/2014/main" id="{91F17C46-3421-46EB-8F13-DF9152666BED}"/>
                </a:ext>
              </a:extLst>
            </p:cNvPr>
            <p:cNvSpPr/>
            <p:nvPr/>
          </p:nvSpPr>
          <p:spPr>
            <a:xfrm rot="5400000">
              <a:off x="7544539" y="4912761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lèche : courbe vers la gauche 9">
              <a:extLst>
                <a:ext uri="{FF2B5EF4-FFF2-40B4-BE49-F238E27FC236}">
                  <a16:creationId xmlns:a16="http://schemas.microsoft.com/office/drawing/2014/main" id="{C44A1036-EC3E-42C6-BD09-2AE9D8374367}"/>
                </a:ext>
              </a:extLst>
            </p:cNvPr>
            <p:cNvSpPr/>
            <p:nvPr/>
          </p:nvSpPr>
          <p:spPr>
            <a:xfrm rot="10800000">
              <a:off x="5419208" y="2649985"/>
              <a:ext cx="593586" cy="2894120"/>
            </a:xfrm>
            <a:prstGeom prst="curvedLeftArrow">
              <a:avLst>
                <a:gd name="adj1" fmla="val 31079"/>
                <a:gd name="adj2" fmla="val 57538"/>
                <a:gd name="adj3" fmla="val 42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9870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8E7E91-6F70-4897-9F25-C3D6FEA28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Mutation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4C65219-BBAE-4E25-9B0D-01C64417D102}"/>
              </a:ext>
            </a:extLst>
          </p:cNvPr>
          <p:cNvSpPr/>
          <p:nvPr/>
        </p:nvSpPr>
        <p:spPr>
          <a:xfrm>
            <a:off x="404090" y="1732437"/>
            <a:ext cx="2172855" cy="877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Individu 1</a:t>
            </a:r>
          </a:p>
        </p:txBody>
      </p:sp>
      <p:sp>
        <p:nvSpPr>
          <p:cNvPr id="6" name="Flèche : bas 5">
            <a:extLst>
              <a:ext uri="{FF2B5EF4-FFF2-40B4-BE49-F238E27FC236}">
                <a16:creationId xmlns:a16="http://schemas.microsoft.com/office/drawing/2014/main" id="{085383C6-4D05-4A63-99BD-0720B498C962}"/>
              </a:ext>
            </a:extLst>
          </p:cNvPr>
          <p:cNvSpPr/>
          <p:nvPr/>
        </p:nvSpPr>
        <p:spPr>
          <a:xfrm rot="16200000">
            <a:off x="2527299" y="1874445"/>
            <a:ext cx="785091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4EEEE9B-2624-43BF-A396-A733EB6E7BE4}"/>
              </a:ext>
            </a:extLst>
          </p:cNvPr>
          <p:cNvSpPr/>
          <p:nvPr/>
        </p:nvSpPr>
        <p:spPr>
          <a:xfrm>
            <a:off x="3382817" y="1843273"/>
            <a:ext cx="2713183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Mutation en un individu proche de l’individu 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AFE2A9F-2547-4042-B22D-3701402DF7F1}"/>
              </a:ext>
            </a:extLst>
          </p:cNvPr>
          <p:cNvSpPr txBox="1"/>
          <p:nvPr/>
        </p:nvSpPr>
        <p:spPr>
          <a:xfrm>
            <a:off x="838200" y="2946400"/>
            <a:ext cx="916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ajoute souvent un terme de contrôle pour que le nouvel individu ne s’éloigne pas trop de la population global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0AAF421-B665-492D-9442-32FECE85F950}"/>
              </a:ext>
            </a:extLst>
          </p:cNvPr>
          <p:cNvSpPr txBox="1"/>
          <p:nvPr/>
        </p:nvSpPr>
        <p:spPr>
          <a:xfrm>
            <a:off x="655782" y="3971636"/>
            <a:ext cx="593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: </a:t>
            </a:r>
            <a:r>
              <a:rPr lang="fr-FR" dirty="0" err="1"/>
              <a:t>Xf</a:t>
            </a:r>
            <a:r>
              <a:rPr lang="fr-FR" dirty="0"/>
              <a:t> = </a:t>
            </a:r>
            <a:r>
              <a:rPr lang="fr-FR" dirty="0" err="1"/>
              <a:t>Xf</a:t>
            </a:r>
            <a:r>
              <a:rPr lang="fr-FR" dirty="0"/>
              <a:t> + b(distance caractéristique </a:t>
            </a:r>
            <a:r>
              <a:rPr lang="fr-FR" dirty="0" err="1"/>
              <a:t>inter-individu</a:t>
            </a:r>
            <a:r>
              <a:rPr lang="fr-FR" dirty="0"/>
              <a:t>)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1D6ADBA-349E-47C4-A920-850F62A22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2" y="4443004"/>
            <a:ext cx="6336145" cy="218487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277590F-CE54-46E1-8E96-902B1FCBF51E}"/>
              </a:ext>
            </a:extLst>
          </p:cNvPr>
          <p:cNvSpPr txBox="1"/>
          <p:nvPr/>
        </p:nvSpPr>
        <p:spPr>
          <a:xfrm>
            <a:off x="6271491" y="4443004"/>
            <a:ext cx="467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 est un opérateur de bruit </a:t>
            </a:r>
          </a:p>
        </p:txBody>
      </p:sp>
    </p:spTree>
    <p:extLst>
      <p:ext uri="{BB962C8B-B14F-4D97-AF65-F5344CB8AC3E}">
        <p14:creationId xmlns:p14="http://schemas.microsoft.com/office/powerpoint/2010/main" val="2314103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E3D0F0-2EFB-4A34-B18B-DB34900C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8B3CF93-743A-476C-9CB3-C3513DB71954}"/>
              </a:ext>
            </a:extLst>
          </p:cNvPr>
          <p:cNvGrpSpPr/>
          <p:nvPr/>
        </p:nvGrpSpPr>
        <p:grpSpPr>
          <a:xfrm>
            <a:off x="3313317" y="1637167"/>
            <a:ext cx="4528356" cy="4763633"/>
            <a:chOff x="5419208" y="1313895"/>
            <a:chExt cx="4168676" cy="4422747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324BF5D-C335-4CED-B5D4-DF07C662D29A}"/>
                </a:ext>
              </a:extLst>
            </p:cNvPr>
            <p:cNvSpPr/>
            <p:nvPr/>
          </p:nvSpPr>
          <p:spPr>
            <a:xfrm>
              <a:off x="5868140" y="1313895"/>
              <a:ext cx="3719744" cy="8433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Population initiale</a:t>
              </a:r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03173824-9C90-4A9D-B56E-607B90E01B8E}"/>
                </a:ext>
              </a:extLst>
            </p:cNvPr>
            <p:cNvSpPr/>
            <p:nvPr/>
          </p:nvSpPr>
          <p:spPr>
            <a:xfrm>
              <a:off x="6097480" y="2508895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 de la population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FF75E610-82B5-46FA-9825-4458E93679D0}"/>
                </a:ext>
              </a:extLst>
            </p:cNvPr>
            <p:cNvSpPr/>
            <p:nvPr/>
          </p:nvSpPr>
          <p:spPr>
            <a:xfrm>
              <a:off x="6097480" y="3407544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Crossover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35DB88A3-EC08-4E24-AF31-2014BAF73959}"/>
                </a:ext>
              </a:extLst>
            </p:cNvPr>
            <p:cNvSpPr/>
            <p:nvPr/>
          </p:nvSpPr>
          <p:spPr>
            <a:xfrm>
              <a:off x="6097480" y="4248058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Mutation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8B81101-C752-4881-899E-6D7D22AC7D1D}"/>
                </a:ext>
              </a:extLst>
            </p:cNvPr>
            <p:cNvSpPr/>
            <p:nvPr/>
          </p:nvSpPr>
          <p:spPr>
            <a:xfrm>
              <a:off x="6097480" y="5088572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Sélection</a:t>
              </a:r>
            </a:p>
          </p:txBody>
        </p:sp>
        <p:sp>
          <p:nvSpPr>
            <p:cNvPr id="6" name="Flèche : droite 5">
              <a:extLst>
                <a:ext uri="{FF2B5EF4-FFF2-40B4-BE49-F238E27FC236}">
                  <a16:creationId xmlns:a16="http://schemas.microsoft.com/office/drawing/2014/main" id="{DB72A4F8-A64D-4640-A0BF-56C102C9840E}"/>
                </a:ext>
              </a:extLst>
            </p:cNvPr>
            <p:cNvSpPr/>
            <p:nvPr/>
          </p:nvSpPr>
          <p:spPr>
            <a:xfrm rot="5400000">
              <a:off x="7544539" y="2157273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Flèche : droite 10">
              <a:extLst>
                <a:ext uri="{FF2B5EF4-FFF2-40B4-BE49-F238E27FC236}">
                  <a16:creationId xmlns:a16="http://schemas.microsoft.com/office/drawing/2014/main" id="{853C0289-5714-4B2B-B800-F5912E730FE8}"/>
                </a:ext>
              </a:extLst>
            </p:cNvPr>
            <p:cNvSpPr/>
            <p:nvPr/>
          </p:nvSpPr>
          <p:spPr>
            <a:xfrm rot="5400000">
              <a:off x="7544539" y="3159396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Flèche : droite 11">
              <a:extLst>
                <a:ext uri="{FF2B5EF4-FFF2-40B4-BE49-F238E27FC236}">
                  <a16:creationId xmlns:a16="http://schemas.microsoft.com/office/drawing/2014/main" id="{B18DD7EA-EF8A-4D40-AE1E-51597352242A}"/>
                </a:ext>
              </a:extLst>
            </p:cNvPr>
            <p:cNvSpPr/>
            <p:nvPr/>
          </p:nvSpPr>
          <p:spPr>
            <a:xfrm rot="5400000">
              <a:off x="7544539" y="4072247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Flèche : droite 12">
              <a:extLst>
                <a:ext uri="{FF2B5EF4-FFF2-40B4-BE49-F238E27FC236}">
                  <a16:creationId xmlns:a16="http://schemas.microsoft.com/office/drawing/2014/main" id="{91F17C46-3421-46EB-8F13-DF9152666BED}"/>
                </a:ext>
              </a:extLst>
            </p:cNvPr>
            <p:cNvSpPr/>
            <p:nvPr/>
          </p:nvSpPr>
          <p:spPr>
            <a:xfrm rot="5400000">
              <a:off x="7544539" y="4912761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lèche : courbe vers la gauche 9">
              <a:extLst>
                <a:ext uri="{FF2B5EF4-FFF2-40B4-BE49-F238E27FC236}">
                  <a16:creationId xmlns:a16="http://schemas.microsoft.com/office/drawing/2014/main" id="{C44A1036-EC3E-42C6-BD09-2AE9D8374367}"/>
                </a:ext>
              </a:extLst>
            </p:cNvPr>
            <p:cNvSpPr/>
            <p:nvPr/>
          </p:nvSpPr>
          <p:spPr>
            <a:xfrm rot="10800000">
              <a:off x="5419208" y="2649985"/>
              <a:ext cx="593586" cy="2894120"/>
            </a:xfrm>
            <a:prstGeom prst="curvedLeftArrow">
              <a:avLst>
                <a:gd name="adj1" fmla="val 31079"/>
                <a:gd name="adj2" fmla="val 57538"/>
                <a:gd name="adj3" fmla="val 42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8983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8F424-F065-4328-B0B8-5142E6AF4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39" y="247874"/>
            <a:ext cx="10515600" cy="732155"/>
          </a:xfrm>
        </p:spPr>
        <p:txBody>
          <a:bodyPr/>
          <a:lstStyle/>
          <a:p>
            <a:r>
              <a:rPr lang="fr-FR" dirty="0"/>
              <a:t>Sélection des survivants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7550E1A-3E00-405C-BB2E-01819BF6F25A}"/>
              </a:ext>
            </a:extLst>
          </p:cNvPr>
          <p:cNvSpPr txBox="1"/>
          <p:nvPr/>
        </p:nvSpPr>
        <p:spPr>
          <a:xfrm>
            <a:off x="284085" y="1393794"/>
            <a:ext cx="707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Motivation : On veut garder une population constante dans le cas général</a:t>
            </a:r>
          </a:p>
        </p:txBody>
      </p:sp>
      <p:graphicFrame>
        <p:nvGraphicFramePr>
          <p:cNvPr id="3" name="Tableau 6">
            <a:extLst>
              <a:ext uri="{FF2B5EF4-FFF2-40B4-BE49-F238E27FC236}">
                <a16:creationId xmlns:a16="http://schemas.microsoft.com/office/drawing/2014/main" id="{7D5580D6-48E8-47EB-B29F-11111844F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993460"/>
              </p:ext>
            </p:extLst>
          </p:nvPr>
        </p:nvGraphicFramePr>
        <p:xfrm>
          <a:off x="604668" y="2176891"/>
          <a:ext cx="10982664" cy="3863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1332">
                  <a:extLst>
                    <a:ext uri="{9D8B030D-6E8A-4147-A177-3AD203B41FA5}">
                      <a16:colId xmlns:a16="http://schemas.microsoft.com/office/drawing/2014/main" val="3834218433"/>
                    </a:ext>
                  </a:extLst>
                </a:gridCol>
                <a:gridCol w="5491332">
                  <a:extLst>
                    <a:ext uri="{9D8B030D-6E8A-4147-A177-3AD203B41FA5}">
                      <a16:colId xmlns:a16="http://schemas.microsoft.com/office/drawing/2014/main" val="21836092"/>
                    </a:ext>
                  </a:extLst>
                </a:gridCol>
              </a:tblGrid>
              <a:tr h="561169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Sélection par l’âge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Sélection par le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079507"/>
                  </a:ext>
                </a:extLst>
              </a:tr>
              <a:tr h="3302553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336200"/>
                  </a:ext>
                </a:extLst>
              </a:tr>
            </a:tbl>
          </a:graphicData>
        </a:graphic>
      </p:graphicFrame>
      <p:pic>
        <p:nvPicPr>
          <p:cNvPr id="2050" name="Picture 2" descr="Age Based Selection">
            <a:extLst>
              <a:ext uri="{FF2B5EF4-FFF2-40B4-BE49-F238E27FC236}">
                <a16:creationId xmlns:a16="http://schemas.microsoft.com/office/drawing/2014/main" id="{046FC851-4816-496C-84AD-F94C3331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08" y="3150769"/>
            <a:ext cx="5093505" cy="250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tness Based Selection">
            <a:extLst>
              <a:ext uri="{FF2B5EF4-FFF2-40B4-BE49-F238E27FC236}">
                <a16:creationId xmlns:a16="http://schemas.microsoft.com/office/drawing/2014/main" id="{47E2DB98-C2BC-4BF6-A6E2-2CD0B489E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519" y="3150769"/>
            <a:ext cx="5093505" cy="258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590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5579F6-E2C2-460C-982D-5991B64AC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allez plus loin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EDE605-3028-4960-93E9-B5E6D3508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Memetic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  <a:p>
            <a:r>
              <a:rPr lang="fr-FR" dirty="0" err="1"/>
              <a:t>Scatter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2E1AD1-EA66-4645-A5FA-18449FFC3E49}"/>
              </a:ext>
            </a:extLst>
          </p:cNvPr>
          <p:cNvSpPr txBox="1"/>
          <p:nvPr/>
        </p:nvSpPr>
        <p:spPr>
          <a:xfrm>
            <a:off x="399496" y="2889227"/>
            <a:ext cx="836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Littérature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https://link.springer.com/content/pdf/10.1007%2F978-3-540-39930-8.pdf</a:t>
            </a:r>
          </a:p>
        </p:txBody>
      </p:sp>
    </p:spTree>
    <p:extLst>
      <p:ext uri="{BB962C8B-B14F-4D97-AF65-F5344CB8AC3E}">
        <p14:creationId xmlns:p14="http://schemas.microsoft.com/office/powerpoint/2010/main" val="3877944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FE0801-7798-4AEC-9519-C49997DC5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POO/OOP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4550BA-D991-457C-99B8-B55346807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Programmation orientée objet en Python les bases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64A0E5B5-6740-4E12-9BC8-05C25FBE268E}"/>
              </a:ext>
            </a:extLst>
          </p:cNvPr>
          <p:cNvGrpSpPr/>
          <p:nvPr/>
        </p:nvGrpSpPr>
        <p:grpSpPr>
          <a:xfrm>
            <a:off x="237292" y="2478934"/>
            <a:ext cx="8089963" cy="1305582"/>
            <a:chOff x="175148" y="2354647"/>
            <a:chExt cx="7460865" cy="1305582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C66AEE18-DD5E-4B5E-A201-268E8D11D652}"/>
                </a:ext>
              </a:extLst>
            </p:cNvPr>
            <p:cNvGrpSpPr/>
            <p:nvPr/>
          </p:nvGrpSpPr>
          <p:grpSpPr>
            <a:xfrm>
              <a:off x="175148" y="2354647"/>
              <a:ext cx="4134024" cy="1305582"/>
              <a:chOff x="326069" y="2610034"/>
              <a:chExt cx="4432362" cy="1305582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6C537ED8-AB36-4400-864D-3A082BC03B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2698"/>
              <a:stretch/>
            </p:blipFill>
            <p:spPr>
              <a:xfrm>
                <a:off x="326069" y="2610034"/>
                <a:ext cx="4432362" cy="1305581"/>
              </a:xfrm>
              <a:prstGeom prst="rect">
                <a:avLst/>
              </a:prstGeom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678F9D79-69CA-4AF3-B543-2341C1449C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310"/>
              <a:stretch/>
            </p:blipFill>
            <p:spPr>
              <a:xfrm>
                <a:off x="1373589" y="3719198"/>
                <a:ext cx="2821526" cy="196418"/>
              </a:xfrm>
              <a:prstGeom prst="rect">
                <a:avLst/>
              </a:prstGeom>
            </p:spPr>
          </p:pic>
        </p:grp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BB1AA744-30CF-440D-A97B-91C5A27AA1EC}"/>
                </a:ext>
              </a:extLst>
            </p:cNvPr>
            <p:cNvSpPr txBox="1"/>
            <p:nvPr/>
          </p:nvSpPr>
          <p:spPr>
            <a:xfrm>
              <a:off x="4309172" y="2369429"/>
              <a:ext cx="3105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Définition d’une classe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F8AA6F5-59D4-400D-BACF-775565793E81}"/>
                </a:ext>
              </a:extLst>
            </p:cNvPr>
            <p:cNvSpPr txBox="1"/>
            <p:nvPr/>
          </p:nvSpPr>
          <p:spPr>
            <a:xfrm>
              <a:off x="4309172" y="2913233"/>
              <a:ext cx="33268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Création d’un objet, une instance de cette classe</a:t>
              </a:r>
            </a:p>
          </p:txBody>
        </p:sp>
      </p:grpSp>
      <p:pic>
        <p:nvPicPr>
          <p:cNvPr id="26" name="Image 25">
            <a:extLst>
              <a:ext uri="{FF2B5EF4-FFF2-40B4-BE49-F238E27FC236}">
                <a16:creationId xmlns:a16="http://schemas.microsoft.com/office/drawing/2014/main" id="{4FA6F44C-C3B9-4885-8FD0-C21165A99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92" y="3858322"/>
            <a:ext cx="8277225" cy="2870951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20C3EA66-8C79-4FBC-B8FF-1966865EBD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426" b="5408"/>
          <a:stretch/>
        </p:blipFill>
        <p:spPr>
          <a:xfrm>
            <a:off x="5673583" y="6364885"/>
            <a:ext cx="5915025" cy="36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33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36EA06-3DB0-4A6C-BBD3-1CEDC813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POO/OOP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2643D5-95BE-4CBF-9637-29CEF00F2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Les avantages:</a:t>
            </a:r>
          </a:p>
          <a:p>
            <a:r>
              <a:rPr lang="fr-FR" dirty="0"/>
              <a:t>Réutilisabilité</a:t>
            </a:r>
          </a:p>
          <a:p>
            <a:r>
              <a:rPr lang="fr-FR" dirty="0"/>
              <a:t>Maintenance du code</a:t>
            </a:r>
          </a:p>
          <a:p>
            <a:r>
              <a:rPr lang="fr-FR" dirty="0"/>
              <a:t>Avantage de conception</a:t>
            </a:r>
          </a:p>
          <a:p>
            <a:r>
              <a:rPr lang="fr-FR" dirty="0"/>
              <a:t>Décomposition en sous-problème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Ici:</a:t>
            </a:r>
          </a:p>
          <a:p>
            <a:r>
              <a:rPr lang="fr-FR" dirty="0"/>
              <a:t>Redondance des variables</a:t>
            </a:r>
          </a:p>
        </p:txBody>
      </p:sp>
    </p:spTree>
    <p:extLst>
      <p:ext uri="{BB962C8B-B14F-4D97-AF65-F5344CB8AC3E}">
        <p14:creationId xmlns:p14="http://schemas.microsoft.com/office/powerpoint/2010/main" val="3037723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D37BB-2EFF-4A93-950C-9CC6F7F05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54" y="172963"/>
            <a:ext cx="10515600" cy="732155"/>
          </a:xfrm>
        </p:spPr>
        <p:txBody>
          <a:bodyPr>
            <a:normAutofit/>
          </a:bodyPr>
          <a:lstStyle/>
          <a:p>
            <a:r>
              <a:rPr lang="fr-FR" dirty="0"/>
              <a:t>Algorithme génétique : 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D1679C-4EE9-43E9-8BFD-418F68820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880" y="1673206"/>
            <a:ext cx="10515600" cy="4351338"/>
          </a:xfrm>
        </p:spPr>
        <p:txBody>
          <a:bodyPr/>
          <a:lstStyle/>
          <a:p>
            <a:r>
              <a:rPr lang="fr-FR" dirty="0"/>
              <a:t>Problème d’optimisation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816AE7-8F1C-4C13-8029-B2C4FB85C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9" t="3330" r="3905" b="3928"/>
          <a:stretch/>
        </p:blipFill>
        <p:spPr>
          <a:xfrm>
            <a:off x="310717" y="2245478"/>
            <a:ext cx="4325022" cy="320679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0B6D99F-3E64-4C7B-806C-8557CCF98599}"/>
              </a:ext>
            </a:extLst>
          </p:cNvPr>
          <p:cNvSpPr txBox="1"/>
          <p:nvPr/>
        </p:nvSpPr>
        <p:spPr>
          <a:xfrm>
            <a:off x="5069150" y="2370338"/>
            <a:ext cx="440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Objectif : Minimiser/Maximiser la fonction f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DA96294-27D8-4474-A937-39792A836C35}"/>
              </a:ext>
            </a:extLst>
          </p:cNvPr>
          <p:cNvSpPr txBox="1"/>
          <p:nvPr/>
        </p:nvSpPr>
        <p:spPr>
          <a:xfrm>
            <a:off x="5246703" y="2885243"/>
            <a:ext cx="545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Enjeu : La fonction f est inconnue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E7389A-E465-4209-B769-5FBEA2D98435}"/>
              </a:ext>
            </a:extLst>
          </p:cNvPr>
          <p:cNvSpPr txBox="1"/>
          <p:nvPr/>
        </p:nvSpPr>
        <p:spPr>
          <a:xfrm>
            <a:off x="5601810" y="3329126"/>
            <a:ext cx="5752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 de descente de gradient ou la descente de gradient ne fonctionne pas (i.e. converge vers un minimum local)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8666249-9208-40FC-AC55-54F97BD2DC36}"/>
              </a:ext>
            </a:extLst>
          </p:cNvPr>
          <p:cNvSpPr txBox="1"/>
          <p:nvPr/>
        </p:nvSpPr>
        <p:spPr>
          <a:xfrm>
            <a:off x="5788241" y="4492101"/>
            <a:ext cx="5566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Méthode du « Good-</a:t>
            </a:r>
            <a:r>
              <a:rPr lang="fr-FR" dirty="0" err="1"/>
              <a:t>enough</a:t>
            </a:r>
            <a:r>
              <a:rPr lang="fr-FR" dirty="0"/>
              <a:t> » «  Fast-</a:t>
            </a:r>
            <a:r>
              <a:rPr lang="fr-FR" dirty="0" err="1"/>
              <a:t>enough</a:t>
            </a:r>
            <a:r>
              <a:rPr lang="fr-FR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005532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3365A8-7DA2-47C6-A9B1-BC3C7C33F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D31C11-5FC3-40F8-8769-957FAA82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64" y="2006353"/>
            <a:ext cx="2895456" cy="407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E79333-1FE4-4024-BEA5-D40628DAB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852" y="2006353"/>
            <a:ext cx="7250096" cy="407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020C1A3-1951-420D-BB32-7EE965996E57}"/>
              </a:ext>
            </a:extLst>
          </p:cNvPr>
          <p:cNvSpPr txBox="1"/>
          <p:nvPr/>
        </p:nvSpPr>
        <p:spPr>
          <a:xfrm>
            <a:off x="838200" y="6076764"/>
            <a:ext cx="221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Charles Darwin</a:t>
            </a:r>
          </a:p>
        </p:txBody>
      </p:sp>
    </p:spTree>
    <p:extLst>
      <p:ext uri="{BB962C8B-B14F-4D97-AF65-F5344CB8AC3E}">
        <p14:creationId xmlns:p14="http://schemas.microsoft.com/office/powerpoint/2010/main" val="2795301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E3D0F0-2EFB-4A34-B18B-DB34900C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8B3CF93-743A-476C-9CB3-C3513DB71954}"/>
              </a:ext>
            </a:extLst>
          </p:cNvPr>
          <p:cNvGrpSpPr/>
          <p:nvPr/>
        </p:nvGrpSpPr>
        <p:grpSpPr>
          <a:xfrm>
            <a:off x="3313317" y="1637167"/>
            <a:ext cx="4528356" cy="4763633"/>
            <a:chOff x="5419208" y="1313895"/>
            <a:chExt cx="4168676" cy="4422747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324BF5D-C335-4CED-B5D4-DF07C662D29A}"/>
                </a:ext>
              </a:extLst>
            </p:cNvPr>
            <p:cNvSpPr/>
            <p:nvPr/>
          </p:nvSpPr>
          <p:spPr>
            <a:xfrm>
              <a:off x="5868140" y="1313895"/>
              <a:ext cx="3719744" cy="8433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Population initiale</a:t>
              </a:r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03173824-9C90-4A9D-B56E-607B90E01B8E}"/>
                </a:ext>
              </a:extLst>
            </p:cNvPr>
            <p:cNvSpPr/>
            <p:nvPr/>
          </p:nvSpPr>
          <p:spPr>
            <a:xfrm>
              <a:off x="6097480" y="2508895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Evaluation de la population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FF75E610-82B5-46FA-9825-4458E93679D0}"/>
                </a:ext>
              </a:extLst>
            </p:cNvPr>
            <p:cNvSpPr/>
            <p:nvPr/>
          </p:nvSpPr>
          <p:spPr>
            <a:xfrm>
              <a:off x="6097480" y="3407544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Crossover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35DB88A3-EC08-4E24-AF31-2014BAF73959}"/>
                </a:ext>
              </a:extLst>
            </p:cNvPr>
            <p:cNvSpPr/>
            <p:nvPr/>
          </p:nvSpPr>
          <p:spPr>
            <a:xfrm>
              <a:off x="6097480" y="4248058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Mutation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78B81101-C752-4881-899E-6D7D22AC7D1D}"/>
                </a:ext>
              </a:extLst>
            </p:cNvPr>
            <p:cNvSpPr/>
            <p:nvPr/>
          </p:nvSpPr>
          <p:spPr>
            <a:xfrm>
              <a:off x="6097480" y="5088572"/>
              <a:ext cx="3261064" cy="6480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Sélection</a:t>
              </a:r>
            </a:p>
          </p:txBody>
        </p:sp>
        <p:sp>
          <p:nvSpPr>
            <p:cNvPr id="6" name="Flèche : droite 5">
              <a:extLst>
                <a:ext uri="{FF2B5EF4-FFF2-40B4-BE49-F238E27FC236}">
                  <a16:creationId xmlns:a16="http://schemas.microsoft.com/office/drawing/2014/main" id="{DB72A4F8-A64D-4640-A0BF-56C102C9840E}"/>
                </a:ext>
              </a:extLst>
            </p:cNvPr>
            <p:cNvSpPr/>
            <p:nvPr/>
          </p:nvSpPr>
          <p:spPr>
            <a:xfrm rot="5400000">
              <a:off x="7544539" y="2157273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Flèche : droite 10">
              <a:extLst>
                <a:ext uri="{FF2B5EF4-FFF2-40B4-BE49-F238E27FC236}">
                  <a16:creationId xmlns:a16="http://schemas.microsoft.com/office/drawing/2014/main" id="{853C0289-5714-4B2B-B800-F5912E730FE8}"/>
                </a:ext>
              </a:extLst>
            </p:cNvPr>
            <p:cNvSpPr/>
            <p:nvPr/>
          </p:nvSpPr>
          <p:spPr>
            <a:xfrm rot="5400000">
              <a:off x="7544539" y="3159396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Flèche : droite 11">
              <a:extLst>
                <a:ext uri="{FF2B5EF4-FFF2-40B4-BE49-F238E27FC236}">
                  <a16:creationId xmlns:a16="http://schemas.microsoft.com/office/drawing/2014/main" id="{B18DD7EA-EF8A-4D40-AE1E-51597352242A}"/>
                </a:ext>
              </a:extLst>
            </p:cNvPr>
            <p:cNvSpPr/>
            <p:nvPr/>
          </p:nvSpPr>
          <p:spPr>
            <a:xfrm rot="5400000">
              <a:off x="7544539" y="4072247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Flèche : droite 12">
              <a:extLst>
                <a:ext uri="{FF2B5EF4-FFF2-40B4-BE49-F238E27FC236}">
                  <a16:creationId xmlns:a16="http://schemas.microsoft.com/office/drawing/2014/main" id="{91F17C46-3421-46EB-8F13-DF9152666BED}"/>
                </a:ext>
              </a:extLst>
            </p:cNvPr>
            <p:cNvSpPr/>
            <p:nvPr/>
          </p:nvSpPr>
          <p:spPr>
            <a:xfrm rot="5400000">
              <a:off x="7544539" y="4912761"/>
              <a:ext cx="366946" cy="3516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lèche : courbe vers la gauche 9">
              <a:extLst>
                <a:ext uri="{FF2B5EF4-FFF2-40B4-BE49-F238E27FC236}">
                  <a16:creationId xmlns:a16="http://schemas.microsoft.com/office/drawing/2014/main" id="{C44A1036-EC3E-42C6-BD09-2AE9D8374367}"/>
                </a:ext>
              </a:extLst>
            </p:cNvPr>
            <p:cNvSpPr/>
            <p:nvPr/>
          </p:nvSpPr>
          <p:spPr>
            <a:xfrm rot="10800000">
              <a:off x="5419208" y="2649985"/>
              <a:ext cx="593586" cy="2894120"/>
            </a:xfrm>
            <a:prstGeom prst="curvedLeftArrow">
              <a:avLst>
                <a:gd name="adj1" fmla="val 31079"/>
                <a:gd name="adj2" fmla="val 57538"/>
                <a:gd name="adj3" fmla="val 42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78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FF3675-6A7F-4EB3-922C-DB03E511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Population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0C3DC21-0A6A-4842-8E99-7248CB711608}"/>
              </a:ext>
            </a:extLst>
          </p:cNvPr>
          <p:cNvSpPr/>
          <p:nvPr/>
        </p:nvSpPr>
        <p:spPr>
          <a:xfrm>
            <a:off x="838200" y="1597030"/>
            <a:ext cx="2172855" cy="877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Individu 1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6658585-EECD-4D11-A93B-00A48587CE9F}"/>
              </a:ext>
            </a:extLst>
          </p:cNvPr>
          <p:cNvSpPr/>
          <p:nvPr/>
        </p:nvSpPr>
        <p:spPr>
          <a:xfrm>
            <a:off x="3018126" y="1597030"/>
            <a:ext cx="2172855" cy="877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Individu 2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E37DEED-D3B9-4288-8BFD-2C7240C18B66}"/>
              </a:ext>
            </a:extLst>
          </p:cNvPr>
          <p:cNvSpPr/>
          <p:nvPr/>
        </p:nvSpPr>
        <p:spPr>
          <a:xfrm>
            <a:off x="9489947" y="1597030"/>
            <a:ext cx="2172855" cy="877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Individu 5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63D6489-90D9-4E2E-B6F6-82182163DEA0}"/>
              </a:ext>
            </a:extLst>
          </p:cNvPr>
          <p:cNvSpPr/>
          <p:nvPr/>
        </p:nvSpPr>
        <p:spPr>
          <a:xfrm>
            <a:off x="7340464" y="1597030"/>
            <a:ext cx="2172855" cy="877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Individu 4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C7F970D-232E-4708-ABE0-D630F45A3CCD}"/>
              </a:ext>
            </a:extLst>
          </p:cNvPr>
          <p:cNvSpPr/>
          <p:nvPr/>
        </p:nvSpPr>
        <p:spPr>
          <a:xfrm>
            <a:off x="5190981" y="1597030"/>
            <a:ext cx="2172855" cy="877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Individu 3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2348CE5-6410-47C4-AD68-5BD08B41D831}"/>
              </a:ext>
            </a:extLst>
          </p:cNvPr>
          <p:cNvSpPr/>
          <p:nvPr/>
        </p:nvSpPr>
        <p:spPr>
          <a:xfrm>
            <a:off x="1076809" y="4383516"/>
            <a:ext cx="1695634" cy="877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Score : 10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9A71289-CF02-4B66-A4FD-A8C150222F1D}"/>
              </a:ext>
            </a:extLst>
          </p:cNvPr>
          <p:cNvSpPr/>
          <p:nvPr/>
        </p:nvSpPr>
        <p:spPr>
          <a:xfrm>
            <a:off x="3256735" y="4383516"/>
            <a:ext cx="1695634" cy="877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Score : -5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71BD0A2-AEDE-4284-A29E-E485700D31F0}"/>
              </a:ext>
            </a:extLst>
          </p:cNvPr>
          <p:cNvSpPr/>
          <p:nvPr/>
        </p:nvSpPr>
        <p:spPr>
          <a:xfrm>
            <a:off x="5435289" y="4383516"/>
            <a:ext cx="1695634" cy="877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Score : 13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BFC4B4-26CF-4C82-8321-4702DBE92F2E}"/>
              </a:ext>
            </a:extLst>
          </p:cNvPr>
          <p:cNvSpPr/>
          <p:nvPr/>
        </p:nvSpPr>
        <p:spPr>
          <a:xfrm>
            <a:off x="7579073" y="4383516"/>
            <a:ext cx="1695634" cy="877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Score : 45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19A071A-F0B6-4D70-9712-F73AE696E147}"/>
              </a:ext>
            </a:extLst>
          </p:cNvPr>
          <p:cNvSpPr/>
          <p:nvPr/>
        </p:nvSpPr>
        <p:spPr>
          <a:xfrm>
            <a:off x="9764698" y="4383517"/>
            <a:ext cx="1695634" cy="877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Score : 12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6E5056-22DA-4638-B8D4-9A5057C523B8}"/>
              </a:ext>
            </a:extLst>
          </p:cNvPr>
          <p:cNvSpPr/>
          <p:nvPr/>
        </p:nvSpPr>
        <p:spPr>
          <a:xfrm>
            <a:off x="1156708" y="3020607"/>
            <a:ext cx="1535837" cy="423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Chromosomes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224A8E-3504-4CBC-873F-1665679108B4}"/>
              </a:ext>
            </a:extLst>
          </p:cNvPr>
          <p:cNvSpPr/>
          <p:nvPr/>
        </p:nvSpPr>
        <p:spPr>
          <a:xfrm>
            <a:off x="5509489" y="3027659"/>
            <a:ext cx="1535837" cy="423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Chromosomes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808782-837C-4BCE-A773-7F887FEA542C}"/>
              </a:ext>
            </a:extLst>
          </p:cNvPr>
          <p:cNvSpPr/>
          <p:nvPr/>
        </p:nvSpPr>
        <p:spPr>
          <a:xfrm>
            <a:off x="3336634" y="3038384"/>
            <a:ext cx="1535837" cy="423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Chromosomes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006B7E-B815-444D-B736-666A3DBC4A94}"/>
              </a:ext>
            </a:extLst>
          </p:cNvPr>
          <p:cNvSpPr/>
          <p:nvPr/>
        </p:nvSpPr>
        <p:spPr>
          <a:xfrm>
            <a:off x="7658972" y="3020607"/>
            <a:ext cx="1535837" cy="423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Chromosomes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959943-3881-4A64-99AE-2A9A9E37441B}"/>
              </a:ext>
            </a:extLst>
          </p:cNvPr>
          <p:cNvSpPr/>
          <p:nvPr/>
        </p:nvSpPr>
        <p:spPr>
          <a:xfrm>
            <a:off x="9808455" y="3038384"/>
            <a:ext cx="1535837" cy="423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Chromosomes</a:t>
            </a:r>
          </a:p>
        </p:txBody>
      </p:sp>
    </p:spTree>
    <p:extLst>
      <p:ext uri="{BB962C8B-B14F-4D97-AF65-F5344CB8AC3E}">
        <p14:creationId xmlns:p14="http://schemas.microsoft.com/office/powerpoint/2010/main" val="1180085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3398F7-16CC-487C-8322-8DCEFF2B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Sélection des parents</a:t>
            </a:r>
          </a:p>
        </p:txBody>
      </p:sp>
      <p:graphicFrame>
        <p:nvGraphicFramePr>
          <p:cNvPr id="4" name="Tableau 5">
            <a:extLst>
              <a:ext uri="{FF2B5EF4-FFF2-40B4-BE49-F238E27FC236}">
                <a16:creationId xmlns:a16="http://schemas.microsoft.com/office/drawing/2014/main" id="{9761CC0D-FBEB-4713-B93E-98FF7D422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652473"/>
              </p:ext>
            </p:extLst>
          </p:nvPr>
        </p:nvGraphicFramePr>
        <p:xfrm>
          <a:off x="924264" y="1589013"/>
          <a:ext cx="10343472" cy="4818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1736">
                  <a:extLst>
                    <a:ext uri="{9D8B030D-6E8A-4147-A177-3AD203B41FA5}">
                      <a16:colId xmlns:a16="http://schemas.microsoft.com/office/drawing/2014/main" val="4172835007"/>
                    </a:ext>
                  </a:extLst>
                </a:gridCol>
                <a:gridCol w="5171736">
                  <a:extLst>
                    <a:ext uri="{9D8B030D-6E8A-4147-A177-3AD203B41FA5}">
                      <a16:colId xmlns:a16="http://schemas.microsoft.com/office/drawing/2014/main" val="2605390209"/>
                    </a:ext>
                  </a:extLst>
                </a:gridCol>
              </a:tblGrid>
              <a:tr h="719793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Aléatoire pondéré par le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Tournoi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21216"/>
                  </a:ext>
                </a:extLst>
              </a:tr>
              <a:tr h="4098759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On choisit k-individus on prends les 2 meilleurs.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062277"/>
                  </a:ext>
                </a:extLst>
              </a:tr>
            </a:tbl>
          </a:graphicData>
        </a:graphic>
      </p:graphicFrame>
      <p:grpSp>
        <p:nvGrpSpPr>
          <p:cNvPr id="6" name="Groupe 5">
            <a:extLst>
              <a:ext uri="{FF2B5EF4-FFF2-40B4-BE49-F238E27FC236}">
                <a16:creationId xmlns:a16="http://schemas.microsoft.com/office/drawing/2014/main" id="{2764FECC-7616-4243-BBCA-59E39B19961E}"/>
              </a:ext>
            </a:extLst>
          </p:cNvPr>
          <p:cNvGrpSpPr/>
          <p:nvPr/>
        </p:nvGrpSpPr>
        <p:grpSpPr>
          <a:xfrm>
            <a:off x="1332204" y="2423604"/>
            <a:ext cx="3932253" cy="3808520"/>
            <a:chOff x="1332205" y="2423604"/>
            <a:chExt cx="3523880" cy="3746377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18FCE57-32A7-4987-B47A-12403F33F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2205" y="2740604"/>
              <a:ext cx="3437508" cy="1592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9E083768-0D87-46A0-A96E-87D56729E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965" y="4577269"/>
              <a:ext cx="3388748" cy="1592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6E5CA59-CF33-4BB7-9328-7CB4A3720EA1}"/>
                </a:ext>
              </a:extLst>
            </p:cNvPr>
            <p:cNvSpPr txBox="1"/>
            <p:nvPr/>
          </p:nvSpPr>
          <p:spPr>
            <a:xfrm>
              <a:off x="1332205" y="2423604"/>
              <a:ext cx="3088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Roulette </a:t>
              </a:r>
              <a:r>
                <a:rPr lang="fr-FR" dirty="0" err="1"/>
                <a:t>wheel</a:t>
              </a:r>
              <a:r>
                <a:rPr lang="fr-FR" dirty="0"/>
                <a:t> </a:t>
              </a:r>
              <a:r>
                <a:rPr lang="fr-FR" dirty="0" err="1"/>
                <a:t>selection</a:t>
              </a:r>
              <a:endParaRPr lang="fr-FR" dirty="0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08B4605A-B992-421F-8BE1-CAF91EF1F610}"/>
                </a:ext>
              </a:extLst>
            </p:cNvPr>
            <p:cNvSpPr txBox="1"/>
            <p:nvPr/>
          </p:nvSpPr>
          <p:spPr>
            <a:xfrm>
              <a:off x="1332205" y="4280984"/>
              <a:ext cx="3523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Stochastic</a:t>
              </a:r>
              <a:r>
                <a:rPr lang="fr-FR" dirty="0"/>
                <a:t> Universal Sampling (SUS)</a:t>
              </a:r>
            </a:p>
          </p:txBody>
        </p:sp>
      </p:grpSp>
      <p:pic>
        <p:nvPicPr>
          <p:cNvPr id="1030" name="Picture 6" descr="Tournament Selection">
            <a:extLst>
              <a:ext uri="{FF2B5EF4-FFF2-40B4-BE49-F238E27FC236}">
                <a16:creationId xmlns:a16="http://schemas.microsoft.com/office/drawing/2014/main" id="{69410F62-ADC3-4C5A-B95B-62D9817AE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051" y="2922943"/>
            <a:ext cx="4748205" cy="277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35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7A3061-40E0-4163-ADD9-36EC18218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Crossover - Reproduction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16AC45E-3021-4F1D-B66B-BE65DD378397}"/>
              </a:ext>
            </a:extLst>
          </p:cNvPr>
          <p:cNvSpPr/>
          <p:nvPr/>
        </p:nvSpPr>
        <p:spPr>
          <a:xfrm>
            <a:off x="404090" y="1732437"/>
            <a:ext cx="2172855" cy="877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Individu 1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A4C9986-F1D1-4DA6-85D2-53F3EE15CE0D}"/>
              </a:ext>
            </a:extLst>
          </p:cNvPr>
          <p:cNvSpPr/>
          <p:nvPr/>
        </p:nvSpPr>
        <p:spPr>
          <a:xfrm>
            <a:off x="404090" y="2656073"/>
            <a:ext cx="2172855" cy="877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Individu 2</a:t>
            </a:r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A106DEB5-1B2A-4351-9107-361271C8A69F}"/>
              </a:ext>
            </a:extLst>
          </p:cNvPr>
          <p:cNvSpPr/>
          <p:nvPr/>
        </p:nvSpPr>
        <p:spPr>
          <a:xfrm rot="16200000">
            <a:off x="2527299" y="1874445"/>
            <a:ext cx="785091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EA5E3EE5-504E-44F6-AE13-91647C3BAA12}"/>
              </a:ext>
            </a:extLst>
          </p:cNvPr>
          <p:cNvSpPr/>
          <p:nvPr/>
        </p:nvSpPr>
        <p:spPr>
          <a:xfrm rot="16200000">
            <a:off x="2527300" y="2798082"/>
            <a:ext cx="785091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8D1BFA2-A5E3-4541-BA07-0A4DCA35F522}"/>
              </a:ext>
            </a:extLst>
          </p:cNvPr>
          <p:cNvSpPr txBox="1"/>
          <p:nvPr/>
        </p:nvSpPr>
        <p:spPr>
          <a:xfrm>
            <a:off x="6578211" y="2332907"/>
            <a:ext cx="3957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Dépend du problème et principalement de la représentation d’un individu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2880E31-CAB8-4A20-B13E-876F6255E69E}"/>
              </a:ext>
            </a:extLst>
          </p:cNvPr>
          <p:cNvSpPr txBox="1"/>
          <p:nvPr/>
        </p:nvSpPr>
        <p:spPr>
          <a:xfrm>
            <a:off x="221673" y="3676073"/>
            <a:ext cx="199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Exemples :</a:t>
            </a:r>
          </a:p>
        </p:txBody>
      </p:sp>
      <p:pic>
        <p:nvPicPr>
          <p:cNvPr id="3074" name="Picture 2" descr="One Point Crossover">
            <a:extLst>
              <a:ext uri="{FF2B5EF4-FFF2-40B4-BE49-F238E27FC236}">
                <a16:creationId xmlns:a16="http://schemas.microsoft.com/office/drawing/2014/main" id="{FC625EB7-A3D5-43E9-B1B1-637AEE270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3" y="4126787"/>
            <a:ext cx="4312993" cy="9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ulti Point Crossover">
            <a:extLst>
              <a:ext uri="{FF2B5EF4-FFF2-40B4-BE49-F238E27FC236}">
                <a16:creationId xmlns:a16="http://schemas.microsoft.com/office/drawing/2014/main" id="{335FBE13-4038-42BC-8440-8EE9A2C03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993" y="4136325"/>
            <a:ext cx="4312993" cy="97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niform Crossover">
            <a:extLst>
              <a:ext uri="{FF2B5EF4-FFF2-40B4-BE49-F238E27FC236}">
                <a16:creationId xmlns:a16="http://schemas.microsoft.com/office/drawing/2014/main" id="{7348D172-F311-493E-AF6E-E674478F9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3" y="5319690"/>
            <a:ext cx="4312993" cy="71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hole Arithmetic Recombination">
            <a:extLst>
              <a:ext uri="{FF2B5EF4-FFF2-40B4-BE49-F238E27FC236}">
                <a16:creationId xmlns:a16="http://schemas.microsoft.com/office/drawing/2014/main" id="{5351EF19-F5A3-4835-867C-7548F341D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993" y="5341529"/>
            <a:ext cx="57150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C1448591-CAE5-49BC-8FF7-4C9C5D7D680B}"/>
              </a:ext>
            </a:extLst>
          </p:cNvPr>
          <p:cNvGrpSpPr/>
          <p:nvPr/>
        </p:nvGrpSpPr>
        <p:grpSpPr>
          <a:xfrm>
            <a:off x="3385892" y="1772480"/>
            <a:ext cx="2870202" cy="1785302"/>
            <a:chOff x="3373579" y="1732437"/>
            <a:chExt cx="2172856" cy="1822314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28596230-1863-460D-9862-84598219EE4D}"/>
                </a:ext>
              </a:extLst>
            </p:cNvPr>
            <p:cNvSpPr/>
            <p:nvPr/>
          </p:nvSpPr>
          <p:spPr>
            <a:xfrm>
              <a:off x="3373580" y="1732437"/>
              <a:ext cx="2172855" cy="8774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Nouvel individu proche de l’individu 1 et 2</a:t>
              </a: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601D7149-63BB-4E00-A48E-08C478FEBF91}"/>
                </a:ext>
              </a:extLst>
            </p:cNvPr>
            <p:cNvSpPr/>
            <p:nvPr/>
          </p:nvSpPr>
          <p:spPr>
            <a:xfrm>
              <a:off x="3373579" y="2677297"/>
              <a:ext cx="2172855" cy="8774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Nouvel individu proche de l’individu 1 et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4984266"/>
      </p:ext>
    </p:extLst>
  </p:cSld>
  <p:clrMapOvr>
    <a:masterClrMapping/>
  </p:clrMapOvr>
</p:sld>
</file>

<file path=ppt/theme/theme1.xml><?xml version="1.0" encoding="utf-8"?>
<a:theme xmlns:a="http://schemas.openxmlformats.org/drawingml/2006/main" name="Automatants">
  <a:themeElements>
    <a:clrScheme name="Automatan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A8300"/>
      </a:accent1>
      <a:accent2>
        <a:srgbClr val="FFD41F"/>
      </a:accent2>
      <a:accent3>
        <a:srgbClr val="FF4A19"/>
      </a:accent3>
      <a:accent4>
        <a:srgbClr val="6D6D6D"/>
      </a:accent4>
      <a:accent5>
        <a:srgbClr val="5B9BD5"/>
      </a:accent5>
      <a:accent6>
        <a:srgbClr val="70AD47"/>
      </a:accent6>
      <a:hlink>
        <a:srgbClr val="FF4A19"/>
      </a:hlink>
      <a:folHlink>
        <a:srgbClr val="FFD4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tomatants" id="{2B6323AC-D38A-4DF3-92FD-B0EC6479AEF5}" vid="{7134E578-F06B-4D0C-8F83-5830DB7AF4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Template_Automatants</Template>
  <TotalTime>1513</TotalTime>
  <Words>325</Words>
  <Application>Microsoft Office PowerPoint</Application>
  <PresentationFormat>Grand écran</PresentationFormat>
  <Paragraphs>84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Automatants</vt:lpstr>
      <vt:lpstr>Algorithme génétique et POO/OOP</vt:lpstr>
      <vt:lpstr>POO/OOP</vt:lpstr>
      <vt:lpstr>POO/OOP</vt:lpstr>
      <vt:lpstr>Algorithme génétique : Introduction</vt:lpstr>
      <vt:lpstr>Principe</vt:lpstr>
      <vt:lpstr>Implémentation</vt:lpstr>
      <vt:lpstr>Population</vt:lpstr>
      <vt:lpstr>Sélection des parents</vt:lpstr>
      <vt:lpstr>Crossover - Reproduction</vt:lpstr>
      <vt:lpstr>Implémentation</vt:lpstr>
      <vt:lpstr>Mutation</vt:lpstr>
      <vt:lpstr>Implémentation</vt:lpstr>
      <vt:lpstr>Sélection des survivants</vt:lpstr>
      <vt:lpstr>Pour allez plus loin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Algorithme génétique et OOP</dc:title>
  <dc:creator>Thomas Lemercier (Student at CentraleSupelec)</dc:creator>
  <cp:lastModifiedBy>Thomas Lemercier (Student at CentraleSupelec)</cp:lastModifiedBy>
  <cp:revision>28</cp:revision>
  <dcterms:created xsi:type="dcterms:W3CDTF">2021-03-02T11:26:40Z</dcterms:created>
  <dcterms:modified xsi:type="dcterms:W3CDTF">2021-09-19T10:40:20Z</dcterms:modified>
</cp:coreProperties>
</file>